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4d061d5eb18fb00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d061d5eb18fb00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a13f8c867bdc9a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a13f8c867bdc9a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a13f8c867bdc9a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a13f8c867bdc9a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a13f8c867bdc9a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a13f8c867bdc9a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a13f8c867bdc9a5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a13f8c867bdc9a5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13f8c867bdc9a5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13f8c867bdc9a5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13f8c867bdc9a5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a13f8c867bdc9a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a13f8c867bdc9a5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a13f8c867bdc9a5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f5325ccb9a32da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f5325ccb9a32da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f5325ccb9a32da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f5325ccb9a32da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f5325ccb9a32da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9f5325ccb9a32da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9f5325ccb9a32da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9f5325ccb9a32da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9f5325ccb9a32da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9f5325ccb9a32da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9f5325ccb9a32da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9f5325ccb9a32da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f5325ccb9a32da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9f5325ccb9a32da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f5325ccb9a32da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9f5325ccb9a32da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5.jpg"/><Relationship Id="rId6"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4.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1145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My First Day </a:t>
            </a:r>
            <a:r>
              <a:rPr lang="en"/>
              <a:t>of Kindergarten</a:t>
            </a:r>
            <a:endParaRPr/>
          </a:p>
        </p:txBody>
      </p:sp>
      <p:sp>
        <p:nvSpPr>
          <p:cNvPr id="55" name="Google Shape;55;p13"/>
          <p:cNvSpPr/>
          <p:nvPr/>
        </p:nvSpPr>
        <p:spPr>
          <a:xfrm>
            <a:off x="3492900" y="1675600"/>
            <a:ext cx="2642700" cy="322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your child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My </a:t>
            </a:r>
            <a:r>
              <a:rPr lang="en"/>
              <a:t>teacher, [Teacher’s Name], knows that it might be hard for me or classmates to sit still for a long time. They will schedule the day to make it fun and interesting.</a:t>
            </a:r>
            <a:endParaRPr/>
          </a:p>
          <a:p>
            <a:pPr indent="0" lvl="0" marL="0" rtl="0" algn="l">
              <a:spcBef>
                <a:spcPts val="1200"/>
              </a:spcBef>
              <a:spcAft>
                <a:spcPts val="0"/>
              </a:spcAft>
              <a:buNone/>
            </a:pPr>
            <a:r>
              <a:rPr lang="en"/>
              <a:t>I will also get breaks to wiggle, run, and play with my friends at recess. Like at daycare, I can play on the playground, play with some outside toys, and play outside games like tag or hide and seek.  I can also choose to take a break and spend some time by myself. Recess is a time to recharge so I will choose an activity that feels good to my body.</a:t>
            </a:r>
            <a:endParaRPr/>
          </a:p>
          <a:p>
            <a:pPr indent="0" lvl="0" marL="0" rtl="0" algn="l">
              <a:spcBef>
                <a:spcPts val="1200"/>
              </a:spcBef>
              <a:spcAft>
                <a:spcPts val="0"/>
              </a:spcAft>
              <a:buNone/>
            </a:pPr>
            <a:r>
              <a:rPr lang="en"/>
              <a:t>A loud bell will ring when recess is over and it is time to go back to class.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17" name="Google Shape;117;p22"/>
          <p:cNvSpPr/>
          <p:nvPr/>
        </p:nvSpPr>
        <p:spPr>
          <a:xfrm>
            <a:off x="5001775" y="416825"/>
            <a:ext cx="1900800" cy="179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playing at recess</a:t>
            </a:r>
            <a:endParaRPr/>
          </a:p>
        </p:txBody>
      </p:sp>
      <p:sp>
        <p:nvSpPr>
          <p:cNvPr id="118" name="Google Shape;118;p22"/>
          <p:cNvSpPr/>
          <p:nvPr/>
        </p:nvSpPr>
        <p:spPr>
          <a:xfrm>
            <a:off x="7071525" y="1211100"/>
            <a:ext cx="1900800" cy="179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playing at recess</a:t>
            </a:r>
            <a:endParaRPr/>
          </a:p>
        </p:txBody>
      </p:sp>
      <p:sp>
        <p:nvSpPr>
          <p:cNvPr id="119" name="Google Shape;119;p22"/>
          <p:cNvSpPr/>
          <p:nvPr/>
        </p:nvSpPr>
        <p:spPr>
          <a:xfrm>
            <a:off x="5056500" y="2864050"/>
            <a:ext cx="1900800" cy="179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playing at recess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recess, </a:t>
            </a:r>
            <a:r>
              <a:rPr lang="en"/>
              <a:t>I will go back to my classroom and my desk to learn more from my teacher. There are many things [Teacher’s Name] will help me learn like reading, writing, spelling, adding, subtracting, and how things work. Learning something new can be hard work but I will feel so good when I know how to do it.  </a:t>
            </a:r>
            <a:endParaRPr/>
          </a:p>
          <a:p>
            <a:pPr indent="0" lvl="0" marL="0" rtl="0" algn="l">
              <a:spcBef>
                <a:spcPts val="1200"/>
              </a:spcBef>
              <a:spcAft>
                <a:spcPts val="1200"/>
              </a:spcAft>
              <a:buNone/>
            </a:pPr>
            <a:r>
              <a:rPr lang="en"/>
              <a:t>It’s normal for me to feel frustrated sometimes when I am trying something new. I can ask my teacher for help or find a space to take a short break and try again. </a:t>
            </a:r>
            <a:endParaRPr/>
          </a:p>
        </p:txBody>
      </p:sp>
      <p:sp>
        <p:nvSpPr>
          <p:cNvPr id="125" name="Google Shape;125;p23"/>
          <p:cNvSpPr/>
          <p:nvPr/>
        </p:nvSpPr>
        <p:spPr>
          <a:xfrm>
            <a:off x="4785050" y="583550"/>
            <a:ext cx="1775700" cy="198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doing school activities in the classroom</a:t>
            </a:r>
            <a:endParaRPr/>
          </a:p>
        </p:txBody>
      </p:sp>
      <p:sp>
        <p:nvSpPr>
          <p:cNvPr id="126" name="Google Shape;126;p23"/>
          <p:cNvSpPr/>
          <p:nvPr/>
        </p:nvSpPr>
        <p:spPr>
          <a:xfrm>
            <a:off x="6813125" y="2278150"/>
            <a:ext cx="1775700" cy="198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doing school activities in the classroom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School will use up a lot of my energy! My school has scheduled a morning snack break and lunchtime so I can recharge my body.</a:t>
            </a:r>
            <a:endParaRPr/>
          </a:p>
          <a:p>
            <a:pPr indent="0" lvl="0" marL="0" rtl="0" algn="l">
              <a:spcBef>
                <a:spcPts val="1200"/>
              </a:spcBef>
              <a:spcAft>
                <a:spcPts val="0"/>
              </a:spcAft>
              <a:buNone/>
            </a:pPr>
            <a:r>
              <a:rPr lang="en"/>
              <a:t>At snacktime, I will get my snack from my backpack and eat at my desk with my classmates </a:t>
            </a:r>
            <a:endParaRPr/>
          </a:p>
          <a:p>
            <a:pPr indent="0" lvl="0" marL="0" rtl="0" algn="l">
              <a:spcBef>
                <a:spcPts val="1200"/>
              </a:spcBef>
              <a:spcAft>
                <a:spcPts val="1200"/>
              </a:spcAft>
              <a:buNone/>
            </a:pPr>
            <a:r>
              <a:rPr lang="en"/>
              <a:t>At lunch, I can choose to eat my lunch from home or buy lunch from the school. If I buy lunch, my teacher will help me go to the cafeteria to get my food and come back to my desk to eat.</a:t>
            </a:r>
            <a:endParaRPr/>
          </a:p>
        </p:txBody>
      </p:sp>
      <p:pic>
        <p:nvPicPr>
          <p:cNvPr id="132" name="Google Shape;132;p24"/>
          <p:cNvPicPr preferRelativeResize="0"/>
          <p:nvPr/>
        </p:nvPicPr>
        <p:blipFill>
          <a:blip r:embed="rId3">
            <a:alphaModFix/>
          </a:blip>
          <a:stretch>
            <a:fillRect/>
          </a:stretch>
        </p:blipFill>
        <p:spPr>
          <a:xfrm>
            <a:off x="4464000" y="1170125"/>
            <a:ext cx="1377750" cy="1595288"/>
          </a:xfrm>
          <a:prstGeom prst="rect">
            <a:avLst/>
          </a:prstGeom>
          <a:noFill/>
          <a:ln>
            <a:noFill/>
          </a:ln>
        </p:spPr>
      </p:pic>
      <p:pic>
        <p:nvPicPr>
          <p:cNvPr id="133" name="Google Shape;133;p24"/>
          <p:cNvPicPr preferRelativeResize="0"/>
          <p:nvPr/>
        </p:nvPicPr>
        <p:blipFill>
          <a:blip r:embed="rId4">
            <a:alphaModFix/>
          </a:blip>
          <a:stretch>
            <a:fillRect/>
          </a:stretch>
        </p:blipFill>
        <p:spPr>
          <a:xfrm>
            <a:off x="6099200" y="1170125"/>
            <a:ext cx="1482800" cy="986732"/>
          </a:xfrm>
          <a:prstGeom prst="rect">
            <a:avLst/>
          </a:prstGeom>
          <a:noFill/>
          <a:ln>
            <a:noFill/>
          </a:ln>
        </p:spPr>
      </p:pic>
      <p:pic>
        <p:nvPicPr>
          <p:cNvPr id="134" name="Google Shape;134;p24"/>
          <p:cNvPicPr preferRelativeResize="0"/>
          <p:nvPr/>
        </p:nvPicPr>
        <p:blipFill>
          <a:blip r:embed="rId5">
            <a:alphaModFix/>
          </a:blip>
          <a:stretch>
            <a:fillRect/>
          </a:stretch>
        </p:blipFill>
        <p:spPr>
          <a:xfrm>
            <a:off x="6883350" y="2724150"/>
            <a:ext cx="1482800" cy="1803300"/>
          </a:xfrm>
          <a:prstGeom prst="rect">
            <a:avLst/>
          </a:prstGeom>
          <a:noFill/>
          <a:ln>
            <a:noFill/>
          </a:ln>
        </p:spPr>
      </p:pic>
      <p:pic>
        <p:nvPicPr>
          <p:cNvPr id="135" name="Google Shape;135;p24"/>
          <p:cNvPicPr preferRelativeResize="0"/>
          <p:nvPr/>
        </p:nvPicPr>
        <p:blipFill>
          <a:blip r:embed="rId6">
            <a:alphaModFix/>
          </a:blip>
          <a:stretch>
            <a:fillRect/>
          </a:stretch>
        </p:blipFill>
        <p:spPr>
          <a:xfrm>
            <a:off x="4283052" y="3039450"/>
            <a:ext cx="2104050" cy="2104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1564500"/>
            <a:ext cx="3999900" cy="201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lunch is </a:t>
            </a:r>
            <a:r>
              <a:rPr lang="en"/>
              <a:t>more recess! This is my last recess. I can do the same things as morning recess or choose something different to do.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A loud bell will ring again to tell me it is time to go back to my classroom.</a:t>
            </a:r>
            <a:endParaRPr/>
          </a:p>
        </p:txBody>
      </p:sp>
      <p:sp>
        <p:nvSpPr>
          <p:cNvPr id="141" name="Google Shape;141;p25"/>
          <p:cNvSpPr/>
          <p:nvPr/>
        </p:nvSpPr>
        <p:spPr>
          <a:xfrm>
            <a:off x="4751700" y="341825"/>
            <a:ext cx="1900800" cy="179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playing at recess</a:t>
            </a:r>
            <a:endParaRPr/>
          </a:p>
        </p:txBody>
      </p:sp>
      <p:sp>
        <p:nvSpPr>
          <p:cNvPr id="142" name="Google Shape;142;p25"/>
          <p:cNvSpPr/>
          <p:nvPr/>
        </p:nvSpPr>
        <p:spPr>
          <a:xfrm>
            <a:off x="7004800" y="550200"/>
            <a:ext cx="1900800" cy="179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playing at recess</a:t>
            </a:r>
            <a:endParaRPr/>
          </a:p>
        </p:txBody>
      </p:sp>
      <p:sp>
        <p:nvSpPr>
          <p:cNvPr id="143" name="Google Shape;143;p25"/>
          <p:cNvSpPr/>
          <p:nvPr/>
        </p:nvSpPr>
        <p:spPr>
          <a:xfrm>
            <a:off x="4572000" y="2725750"/>
            <a:ext cx="1900800" cy="179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playing at recess</a:t>
            </a:r>
            <a:endParaRPr/>
          </a:p>
        </p:txBody>
      </p:sp>
      <p:sp>
        <p:nvSpPr>
          <p:cNvPr id="144" name="Google Shape;144;p25"/>
          <p:cNvSpPr/>
          <p:nvPr/>
        </p:nvSpPr>
        <p:spPr>
          <a:xfrm>
            <a:off x="6926175" y="2992475"/>
            <a:ext cx="1900800" cy="179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playing at recess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1" type="body"/>
          </p:nvPr>
        </p:nvSpPr>
        <p:spPr>
          <a:xfrm>
            <a:off x="311700" y="1005450"/>
            <a:ext cx="3999900" cy="3132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When </a:t>
            </a:r>
            <a:r>
              <a:rPr lang="en"/>
              <a:t>I come back from recess, I will have more time in my class with my [Teacher’s Name]. Everyday I will also have a special class where I go to another room. </a:t>
            </a:r>
            <a:endParaRPr/>
          </a:p>
          <a:p>
            <a:pPr indent="0" lvl="0" marL="0" rtl="0" algn="l">
              <a:spcBef>
                <a:spcPts val="1200"/>
              </a:spcBef>
              <a:spcAft>
                <a:spcPts val="0"/>
              </a:spcAft>
              <a:buNone/>
            </a:pPr>
            <a:r>
              <a:rPr lang="en"/>
              <a:t>Two days each week, my special class is music class and PE. PE is a class where I will play exercise games and sports.</a:t>
            </a:r>
            <a:endParaRPr/>
          </a:p>
          <a:p>
            <a:pPr indent="0" lvl="0" marL="0" rtl="0" algn="l">
              <a:spcBef>
                <a:spcPts val="1200"/>
              </a:spcBef>
              <a:spcAft>
                <a:spcPts val="1200"/>
              </a:spcAft>
              <a:buNone/>
            </a:pPr>
            <a:r>
              <a:rPr lang="en"/>
              <a:t>One day each week, I will have library time with my class where the librarian may read a story and I will have a chance to look for a book I may borrow.</a:t>
            </a:r>
            <a:endParaRPr/>
          </a:p>
        </p:txBody>
      </p:sp>
      <p:pic>
        <p:nvPicPr>
          <p:cNvPr id="150" name="Google Shape;150;p26"/>
          <p:cNvPicPr preferRelativeResize="0"/>
          <p:nvPr/>
        </p:nvPicPr>
        <p:blipFill>
          <a:blip r:embed="rId3">
            <a:alphaModFix/>
          </a:blip>
          <a:stretch>
            <a:fillRect/>
          </a:stretch>
        </p:blipFill>
        <p:spPr>
          <a:xfrm>
            <a:off x="4531402" y="3305173"/>
            <a:ext cx="2495550" cy="1838325"/>
          </a:xfrm>
          <a:prstGeom prst="rect">
            <a:avLst/>
          </a:prstGeom>
          <a:noFill/>
          <a:ln>
            <a:noFill/>
          </a:ln>
        </p:spPr>
      </p:pic>
      <p:pic>
        <p:nvPicPr>
          <p:cNvPr id="151" name="Google Shape;151;p26"/>
          <p:cNvPicPr preferRelativeResize="0"/>
          <p:nvPr/>
        </p:nvPicPr>
        <p:blipFill>
          <a:blip r:embed="rId4">
            <a:alphaModFix/>
          </a:blip>
          <a:stretch>
            <a:fillRect/>
          </a:stretch>
        </p:blipFill>
        <p:spPr>
          <a:xfrm>
            <a:off x="4311598" y="147996"/>
            <a:ext cx="2713722" cy="2037647"/>
          </a:xfrm>
          <a:prstGeom prst="rect">
            <a:avLst/>
          </a:prstGeom>
          <a:noFill/>
          <a:ln>
            <a:noFill/>
          </a:ln>
        </p:spPr>
      </p:pic>
      <p:pic>
        <p:nvPicPr>
          <p:cNvPr id="152" name="Google Shape;152;p26"/>
          <p:cNvPicPr preferRelativeResize="0"/>
          <p:nvPr/>
        </p:nvPicPr>
        <p:blipFill>
          <a:blip r:embed="rId5">
            <a:alphaModFix/>
          </a:blip>
          <a:stretch>
            <a:fillRect/>
          </a:stretch>
        </p:blipFill>
        <p:spPr>
          <a:xfrm>
            <a:off x="6520851" y="1898372"/>
            <a:ext cx="2470748" cy="138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idx="1" type="body"/>
          </p:nvPr>
        </p:nvSpPr>
        <p:spPr>
          <a:xfrm>
            <a:off x="311700" y="1671000"/>
            <a:ext cx="3999900" cy="180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my </a:t>
            </a:r>
            <a:r>
              <a:rPr lang="en"/>
              <a:t>special class, I will go back to my classroom to finish the last activities [Teacher’s Name] has planned for the day. </a:t>
            </a:r>
            <a:endParaRPr/>
          </a:p>
          <a:p>
            <a:pPr indent="0" lvl="0" marL="0" rtl="0" algn="l">
              <a:spcBef>
                <a:spcPts val="1200"/>
              </a:spcBef>
              <a:spcAft>
                <a:spcPts val="1200"/>
              </a:spcAft>
              <a:buNone/>
            </a:pPr>
            <a:r>
              <a:rPr lang="en"/>
              <a:t>A few minutes before school is over, my teacher will ask me to put my things in my backpack and get ready to leave. </a:t>
            </a:r>
            <a:endParaRPr/>
          </a:p>
        </p:txBody>
      </p:sp>
      <p:pic>
        <p:nvPicPr>
          <p:cNvPr id="158" name="Google Shape;158;p27"/>
          <p:cNvPicPr preferRelativeResize="0"/>
          <p:nvPr/>
        </p:nvPicPr>
        <p:blipFill>
          <a:blip r:embed="rId3">
            <a:alphaModFix/>
          </a:blip>
          <a:stretch>
            <a:fillRect/>
          </a:stretch>
        </p:blipFill>
        <p:spPr>
          <a:xfrm>
            <a:off x="4464000" y="152400"/>
            <a:ext cx="3990975" cy="2228850"/>
          </a:xfrm>
          <a:prstGeom prst="rect">
            <a:avLst/>
          </a:prstGeom>
          <a:noFill/>
          <a:ln>
            <a:noFill/>
          </a:ln>
        </p:spPr>
      </p:pic>
      <p:pic>
        <p:nvPicPr>
          <p:cNvPr id="159" name="Google Shape;159;p27"/>
          <p:cNvPicPr preferRelativeResize="0"/>
          <p:nvPr/>
        </p:nvPicPr>
        <p:blipFill>
          <a:blip r:embed="rId4">
            <a:alphaModFix/>
          </a:blip>
          <a:stretch>
            <a:fillRect/>
          </a:stretch>
        </p:blipFill>
        <p:spPr>
          <a:xfrm>
            <a:off x="5092650" y="2635625"/>
            <a:ext cx="2733675" cy="2228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idx="1" type="body"/>
          </p:nvPr>
        </p:nvSpPr>
        <p:spPr>
          <a:xfrm>
            <a:off x="311700" y="1356750"/>
            <a:ext cx="3999900" cy="24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[Teacher’s Name] will help me go back to the gym for after school care. In the gym, </a:t>
            </a:r>
            <a:r>
              <a:rPr lang="en"/>
              <a:t>I will have time to work on homework or play.</a:t>
            </a:r>
            <a:endParaRPr/>
          </a:p>
          <a:p>
            <a:pPr indent="0" lvl="0" marL="0" rtl="0" algn="l">
              <a:spcBef>
                <a:spcPts val="1200"/>
              </a:spcBef>
              <a:spcAft>
                <a:spcPts val="0"/>
              </a:spcAft>
              <a:buNone/>
            </a:pPr>
            <a:r>
              <a:rPr lang="en"/>
              <a:t>My mom will pick me up there like she does from daycare</a:t>
            </a:r>
            <a:r>
              <a:rPr lang="en"/>
              <a:t>. </a:t>
            </a:r>
            <a:endParaRPr/>
          </a:p>
          <a:p>
            <a:pPr indent="0" lvl="0" marL="0" rtl="0" algn="l">
              <a:spcBef>
                <a:spcPts val="1200"/>
              </a:spcBef>
              <a:spcAft>
                <a:spcPts val="1200"/>
              </a:spcAft>
              <a:buNone/>
            </a:pPr>
            <a:r>
              <a:rPr lang="en"/>
              <a:t>It’s normal to be hungry after school. I have an extra snack in my backpack if I am hungry. I can also get a snack when I get home.</a:t>
            </a:r>
            <a:endParaRPr/>
          </a:p>
        </p:txBody>
      </p:sp>
      <p:sp>
        <p:nvSpPr>
          <p:cNvPr id="165" name="Google Shape;165;p28"/>
          <p:cNvSpPr/>
          <p:nvPr/>
        </p:nvSpPr>
        <p:spPr>
          <a:xfrm>
            <a:off x="4572000" y="250075"/>
            <a:ext cx="1942200" cy="238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pickup person </a:t>
            </a:r>
            <a:endParaRPr/>
          </a:p>
        </p:txBody>
      </p:sp>
      <p:sp>
        <p:nvSpPr>
          <p:cNvPr id="166" name="Google Shape;166;p28"/>
          <p:cNvSpPr/>
          <p:nvPr/>
        </p:nvSpPr>
        <p:spPr>
          <a:xfrm>
            <a:off x="6583400" y="2336500"/>
            <a:ext cx="1942200" cy="238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pickup location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idx="1" type="body"/>
          </p:nvPr>
        </p:nvSpPr>
        <p:spPr>
          <a:xfrm>
            <a:off x="311700" y="2006400"/>
            <a:ext cx="3999900" cy="1130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 did it! </a:t>
            </a:r>
            <a:endParaRPr/>
          </a:p>
          <a:p>
            <a:pPr indent="0" lvl="0" marL="0" rtl="0" algn="ctr">
              <a:spcBef>
                <a:spcPts val="1200"/>
              </a:spcBef>
              <a:spcAft>
                <a:spcPts val="1200"/>
              </a:spcAft>
              <a:buNone/>
            </a:pPr>
            <a:r>
              <a:rPr lang="en"/>
              <a:t>I am ready to learn and </a:t>
            </a:r>
            <a:r>
              <a:rPr lang="en"/>
              <a:t>have fun in kindergarten!</a:t>
            </a:r>
            <a:endParaRPr/>
          </a:p>
        </p:txBody>
      </p:sp>
      <p:sp>
        <p:nvSpPr>
          <p:cNvPr id="172" name="Google Shape;172;p29"/>
          <p:cNvSpPr/>
          <p:nvPr/>
        </p:nvSpPr>
        <p:spPr>
          <a:xfrm>
            <a:off x="5193525" y="725250"/>
            <a:ext cx="3192900" cy="338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Fun, happy, excited picture of your child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1938150"/>
            <a:ext cx="4260300" cy="126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 get ready in the morning like usual. I use my Tonie playlist to help me do all my get ready tasks like getting dressed, brushing my teeth and hair, and doing my puffs. I like to sing along to the songs. </a:t>
            </a:r>
            <a:endParaRPr/>
          </a:p>
        </p:txBody>
      </p:sp>
      <p:pic>
        <p:nvPicPr>
          <p:cNvPr id="61" name="Google Shape;61;p14"/>
          <p:cNvPicPr preferRelativeResize="0"/>
          <p:nvPr/>
        </p:nvPicPr>
        <p:blipFill>
          <a:blip r:embed="rId3">
            <a:alphaModFix/>
          </a:blip>
          <a:stretch>
            <a:fillRect/>
          </a:stretch>
        </p:blipFill>
        <p:spPr>
          <a:xfrm>
            <a:off x="4769889" y="951713"/>
            <a:ext cx="3800475" cy="3800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idx="1" type="body"/>
          </p:nvPr>
        </p:nvSpPr>
        <p:spPr>
          <a:xfrm>
            <a:off x="311700" y="1963800"/>
            <a:ext cx="3999900" cy="1215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My </a:t>
            </a:r>
            <a:r>
              <a:rPr lang="en"/>
              <a:t>mom gets me breakfast and my vitamins before she leaves for work. My mom always gives me a hug and kiss before she leaves. I watch TV until Dad is ready to leave. </a:t>
            </a:r>
            <a:endParaRPr/>
          </a:p>
        </p:txBody>
      </p:sp>
      <p:pic>
        <p:nvPicPr>
          <p:cNvPr id="67" name="Google Shape;67;p15"/>
          <p:cNvPicPr preferRelativeResize="0"/>
          <p:nvPr/>
        </p:nvPicPr>
        <p:blipFill>
          <a:blip r:embed="rId3">
            <a:alphaModFix/>
          </a:blip>
          <a:stretch>
            <a:fillRect/>
          </a:stretch>
        </p:blipFill>
        <p:spPr>
          <a:xfrm>
            <a:off x="6141000" y="152400"/>
            <a:ext cx="2850604" cy="2140427"/>
          </a:xfrm>
          <a:prstGeom prst="rect">
            <a:avLst/>
          </a:prstGeom>
          <a:noFill/>
          <a:ln>
            <a:noFill/>
          </a:ln>
        </p:spPr>
      </p:pic>
      <p:pic>
        <p:nvPicPr>
          <p:cNvPr id="68" name="Google Shape;68;p15"/>
          <p:cNvPicPr preferRelativeResize="0"/>
          <p:nvPr/>
        </p:nvPicPr>
        <p:blipFill>
          <a:blip r:embed="rId4">
            <a:alphaModFix/>
          </a:blip>
          <a:stretch>
            <a:fillRect/>
          </a:stretch>
        </p:blipFill>
        <p:spPr>
          <a:xfrm>
            <a:off x="5136104" y="2912282"/>
            <a:ext cx="2345350" cy="1816175"/>
          </a:xfrm>
          <a:prstGeom prst="rect">
            <a:avLst/>
          </a:prstGeom>
          <a:noFill/>
          <a:ln>
            <a:noFill/>
          </a:ln>
        </p:spPr>
      </p:pic>
      <p:pic>
        <p:nvPicPr>
          <p:cNvPr id="69" name="Google Shape;69;p15"/>
          <p:cNvPicPr preferRelativeResize="0"/>
          <p:nvPr/>
        </p:nvPicPr>
        <p:blipFill>
          <a:blip r:embed="rId5">
            <a:alphaModFix/>
          </a:blip>
          <a:stretch>
            <a:fillRect/>
          </a:stretch>
        </p:blipFill>
        <p:spPr>
          <a:xfrm>
            <a:off x="4311600" y="558775"/>
            <a:ext cx="1569000" cy="235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311700" y="1862100"/>
            <a:ext cx="39999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When we are ready to go, </a:t>
            </a:r>
            <a:r>
              <a:rPr lang="en"/>
              <a:t>I get my lunchbox, water bottle, and backpack. There are many things I need everyday in my backpack like a change of clothes, my name tag, and a yellow folder. I grab my shoes and head to the car.</a:t>
            </a:r>
            <a:endParaRPr/>
          </a:p>
        </p:txBody>
      </p:sp>
      <p:pic>
        <p:nvPicPr>
          <p:cNvPr id="75" name="Google Shape;75;p16"/>
          <p:cNvPicPr preferRelativeResize="0"/>
          <p:nvPr/>
        </p:nvPicPr>
        <p:blipFill>
          <a:blip r:embed="rId3">
            <a:alphaModFix/>
          </a:blip>
          <a:stretch>
            <a:fillRect/>
          </a:stretch>
        </p:blipFill>
        <p:spPr>
          <a:xfrm>
            <a:off x="5252050" y="594525"/>
            <a:ext cx="2971175" cy="3954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idx="1" type="body"/>
          </p:nvPr>
        </p:nvSpPr>
        <p:spPr>
          <a:xfrm>
            <a:off x="311700" y="1862100"/>
            <a:ext cx="39999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Dad drives to school and we go to the gym for before school care. This feels a lot like what </a:t>
            </a:r>
            <a:r>
              <a:rPr lang="en"/>
              <a:t>I did at daycare before I went to my pre-K class. I have extra snacks and can eat if I get hungry before school starts. </a:t>
            </a:r>
            <a:endParaRPr/>
          </a:p>
        </p:txBody>
      </p:sp>
      <p:sp>
        <p:nvSpPr>
          <p:cNvPr id="81" name="Google Shape;81;p17"/>
          <p:cNvSpPr/>
          <p:nvPr/>
        </p:nvSpPr>
        <p:spPr>
          <a:xfrm>
            <a:off x="4676650" y="350150"/>
            <a:ext cx="1867200" cy="246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child and who will take them to school</a:t>
            </a:r>
            <a:endParaRPr/>
          </a:p>
        </p:txBody>
      </p:sp>
      <p:sp>
        <p:nvSpPr>
          <p:cNvPr id="82" name="Google Shape;82;p17"/>
          <p:cNvSpPr/>
          <p:nvPr/>
        </p:nvSpPr>
        <p:spPr>
          <a:xfrm>
            <a:off x="5810400" y="2367500"/>
            <a:ext cx="2517600" cy="216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where they will go when they get to school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311700" y="1228950"/>
            <a:ext cx="3999900" cy="268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teacher at </a:t>
            </a:r>
            <a:r>
              <a:rPr lang="en"/>
              <a:t>before school care will help me get to the right line for my kindergarten class. My teacher will meet us there and walk us to our classroom. </a:t>
            </a:r>
            <a:endParaRPr/>
          </a:p>
          <a:p>
            <a:pPr indent="0" lvl="0" marL="0" rtl="0" algn="l">
              <a:spcBef>
                <a:spcPts val="1200"/>
              </a:spcBef>
              <a:spcAft>
                <a:spcPts val="1200"/>
              </a:spcAft>
              <a:buNone/>
            </a:pPr>
            <a:r>
              <a:rPr lang="en"/>
              <a:t>I might feel nervous getting to my class the first few times. This is ok. There are many adults from the school and older kids who will help me. If I'm feeling scared or lost, I should find a teacher or school staff to ask for help.</a:t>
            </a:r>
            <a:endParaRPr/>
          </a:p>
        </p:txBody>
      </p:sp>
      <p:sp>
        <p:nvSpPr>
          <p:cNvPr id="88" name="Google Shape;88;p18"/>
          <p:cNvSpPr/>
          <p:nvPr/>
        </p:nvSpPr>
        <p:spPr>
          <a:xfrm>
            <a:off x="5760375" y="900325"/>
            <a:ext cx="2284200" cy="263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where your child will go to get to their class if they line 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idx="1" type="body"/>
          </p:nvPr>
        </p:nvSpPr>
        <p:spPr>
          <a:xfrm>
            <a:off x="311700" y="1724250"/>
            <a:ext cx="3999900" cy="169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 made it to my classroom! My teacher </a:t>
            </a:r>
            <a:r>
              <a:rPr lang="en"/>
              <a:t>shows us where to put our jackets and backpacks. I find the desk with my name on it. </a:t>
            </a:r>
            <a:endParaRPr/>
          </a:p>
        </p:txBody>
      </p:sp>
      <p:sp>
        <p:nvSpPr>
          <p:cNvPr id="94" name="Google Shape;94;p19"/>
          <p:cNvSpPr/>
          <p:nvPr/>
        </p:nvSpPr>
        <p:spPr>
          <a:xfrm>
            <a:off x="5135175" y="558525"/>
            <a:ext cx="1817400" cy="174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where your child should put their things</a:t>
            </a:r>
            <a:endParaRPr/>
          </a:p>
        </p:txBody>
      </p:sp>
      <p:sp>
        <p:nvSpPr>
          <p:cNvPr id="95" name="Google Shape;95;p19"/>
          <p:cNvSpPr/>
          <p:nvPr/>
        </p:nvSpPr>
        <p:spPr>
          <a:xfrm>
            <a:off x="6488000" y="2069725"/>
            <a:ext cx="1817400" cy="174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your child’s desk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My teacher’s name is __________.</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 sit at my desk while </a:t>
            </a:r>
            <a:r>
              <a:rPr lang="en"/>
              <a:t>I wait for class to start. It is ok to talk to the other kids and get to know them until the teacher starts talking. [Teacher’s Name] put the day’s schedule on the board so I know what happens next. </a:t>
            </a:r>
            <a:endParaRPr/>
          </a:p>
          <a:p>
            <a:pPr indent="0" lvl="0" marL="0" rtl="0" algn="l">
              <a:spcBef>
                <a:spcPts val="1200"/>
              </a:spcBef>
              <a:spcAft>
                <a:spcPts val="0"/>
              </a:spcAft>
              <a:buNone/>
            </a:pPr>
            <a:r>
              <a:rPr lang="en"/>
              <a:t>My teacher gives clear instructions so I know what to do.</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I’m learning so many interesting things on my first day!</a:t>
            </a:r>
            <a:endParaRPr/>
          </a:p>
        </p:txBody>
      </p:sp>
      <p:sp>
        <p:nvSpPr>
          <p:cNvPr id="101" name="Google Shape;101;p20"/>
          <p:cNvSpPr/>
          <p:nvPr/>
        </p:nvSpPr>
        <p:spPr>
          <a:xfrm>
            <a:off x="5335225" y="2717625"/>
            <a:ext cx="1750500" cy="216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class schedule </a:t>
            </a:r>
            <a:br>
              <a:rPr lang="en"/>
            </a:br>
            <a:br>
              <a:rPr lang="en"/>
            </a:br>
            <a:r>
              <a:rPr lang="en"/>
              <a:t>(If there is one. You may be able to request this as an accommodation if there isn’t one)</a:t>
            </a:r>
            <a:endParaRPr/>
          </a:p>
        </p:txBody>
      </p:sp>
      <p:sp>
        <p:nvSpPr>
          <p:cNvPr id="102" name="Google Shape;102;p20"/>
          <p:cNvSpPr/>
          <p:nvPr/>
        </p:nvSpPr>
        <p:spPr>
          <a:xfrm>
            <a:off x="6802425" y="758600"/>
            <a:ext cx="1992300" cy="171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your child’s classroom</a:t>
            </a:r>
            <a:endParaRPr/>
          </a:p>
        </p:txBody>
      </p:sp>
      <p:sp>
        <p:nvSpPr>
          <p:cNvPr id="103" name="Google Shape;103;p20"/>
          <p:cNvSpPr/>
          <p:nvPr/>
        </p:nvSpPr>
        <p:spPr>
          <a:xfrm>
            <a:off x="4560863" y="260775"/>
            <a:ext cx="1992300" cy="171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 of your child’s teacher (if available)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idx="1" type="body"/>
          </p:nvPr>
        </p:nvSpPr>
        <p:spPr>
          <a:xfrm>
            <a:off x="311700" y="1601700"/>
            <a:ext cx="3999900" cy="194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School starts at 8:45.</a:t>
            </a:r>
            <a:endParaRPr/>
          </a:p>
          <a:p>
            <a:pPr indent="0" lvl="0" marL="0" rtl="0" algn="l">
              <a:spcBef>
                <a:spcPts val="1200"/>
              </a:spcBef>
              <a:spcAft>
                <a:spcPts val="0"/>
              </a:spcAft>
              <a:buNone/>
            </a:pPr>
            <a:r>
              <a:rPr lang="en"/>
              <a:t>Some things </a:t>
            </a:r>
            <a:r>
              <a:rPr lang="en"/>
              <a:t>I do may feel familiar to daycare like circle time, singing songs, and doing art projects </a:t>
            </a:r>
            <a:endParaRPr/>
          </a:p>
          <a:p>
            <a:pPr indent="0" lvl="0" marL="0" rtl="0" algn="l">
              <a:spcBef>
                <a:spcPts val="1200"/>
              </a:spcBef>
              <a:spcAft>
                <a:spcPts val="1200"/>
              </a:spcAft>
              <a:buNone/>
            </a:pPr>
            <a:r>
              <a:rPr lang="en"/>
              <a:t>I may do some new things like completing worksheets and science experiments. </a:t>
            </a:r>
            <a:endParaRPr/>
          </a:p>
        </p:txBody>
      </p:sp>
      <p:sp>
        <p:nvSpPr>
          <p:cNvPr id="109" name="Google Shape;109;p21"/>
          <p:cNvSpPr/>
          <p:nvPr/>
        </p:nvSpPr>
        <p:spPr>
          <a:xfrm>
            <a:off x="4643325" y="533525"/>
            <a:ext cx="1942500" cy="183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doing activities at school</a:t>
            </a:r>
            <a:endParaRPr/>
          </a:p>
        </p:txBody>
      </p:sp>
      <p:sp>
        <p:nvSpPr>
          <p:cNvPr id="110" name="Google Shape;110;p21"/>
          <p:cNvSpPr/>
          <p:nvPr/>
        </p:nvSpPr>
        <p:spPr>
          <a:xfrm>
            <a:off x="6917550" y="1261125"/>
            <a:ext cx="1942500" cy="183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doing activities at school</a:t>
            </a:r>
            <a:endParaRPr/>
          </a:p>
        </p:txBody>
      </p:sp>
      <p:sp>
        <p:nvSpPr>
          <p:cNvPr id="111" name="Google Shape;111;p21"/>
          <p:cNvSpPr/>
          <p:nvPr/>
        </p:nvSpPr>
        <p:spPr>
          <a:xfrm>
            <a:off x="4688700" y="3022450"/>
            <a:ext cx="1942500" cy="183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Pictures of kids doing activities at school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